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59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BC9"/>
    <a:srgbClr val="1B3BB9"/>
    <a:srgbClr val="1B3979"/>
    <a:srgbClr val="00339E"/>
    <a:srgbClr val="1B3BA3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79"/>
  </p:normalViewPr>
  <p:slideViewPr>
    <p:cSldViewPr snapToGrid="0">
      <p:cViewPr varScale="1">
        <p:scale>
          <a:sx n="107" d="100"/>
          <a:sy n="107" d="100"/>
        </p:scale>
        <p:origin x="-93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773B1E8-D1C2-4DEF-0B5C-0CD1EB2619A5}"/>
              </a:ext>
            </a:extLst>
          </p:cNvPr>
          <p:cNvSpPr txBox="1"/>
          <p:nvPr/>
        </p:nvSpPr>
        <p:spPr>
          <a:xfrm>
            <a:off x="5715000" y="2339558"/>
            <a:ext cx="59032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600" dirty="0" smtClean="0">
                <a:solidFill>
                  <a:srgbClr val="00339E"/>
                </a:solidFill>
                <a:effectLst/>
                <a:latin typeface="Onest Black" pitchFamily="2" charset="0"/>
              </a:rPr>
              <a:t>ОТ ИССЛЕДОВАНИЯ ДО ПРАКТИКИ:</a:t>
            </a:r>
            <a:endParaRPr lang="ru-RU" sz="4600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EC1D8E9-752B-A4A7-6A35-0122822A6B41}"/>
              </a:ext>
            </a:extLst>
          </p:cNvPr>
          <p:cNvSpPr txBox="1"/>
          <p:nvPr/>
        </p:nvSpPr>
        <p:spPr>
          <a:xfrm>
            <a:off x="5715001" y="4069447"/>
            <a:ext cx="6266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/>
                <a:latin typeface="Onest Regular" pitchFamily="2" charset="0"/>
              </a:rPr>
              <a:t>ОПЫТ РАБОТЫ НОЦ «СТРАТЕГИЧЕСКИХ ИССЛЕДОВАНИЙ В ОБЛАСТИ РОДНЫХ ЯЗЫКОВ И КУЛЬТУР» </a:t>
            </a:r>
            <a:r>
              <a:rPr lang="ru-RU" sz="2400" dirty="0" smtClean="0">
                <a:effectLst/>
                <a:latin typeface="Onest Regular" pitchFamily="2" charset="0"/>
              </a:rPr>
              <a:t>КФУ</a:t>
            </a:r>
          </a:p>
          <a:p>
            <a:pPr algn="r"/>
            <a:r>
              <a:rPr lang="ru-RU" sz="2400" dirty="0" err="1" smtClean="0">
                <a:latin typeface="Onest Regular" pitchFamily="2" charset="0"/>
              </a:rPr>
              <a:t>Денмухаметова</a:t>
            </a:r>
            <a:r>
              <a:rPr lang="ru-RU" sz="2400" dirty="0" smtClean="0">
                <a:latin typeface="Onest Regular" pitchFamily="2" charset="0"/>
              </a:rPr>
              <a:t> Э.Н.</a:t>
            </a:r>
            <a:endParaRPr lang="ru-RU" sz="2400" dirty="0" smtClean="0">
              <a:effectLst/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502F373-C597-2F18-A3BE-3371B4C54403}"/>
              </a:ext>
            </a:extLst>
          </p:cNvPr>
          <p:cNvSpPr txBox="1"/>
          <p:nvPr/>
        </p:nvSpPr>
        <p:spPr>
          <a:xfrm>
            <a:off x="674702" y="1229023"/>
            <a:ext cx="3693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ЦЕЛЬ: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9CB02B-C5F2-F5A4-1538-36A24D990827}"/>
              </a:ext>
            </a:extLst>
          </p:cNvPr>
          <p:cNvSpPr txBox="1"/>
          <p:nvPr/>
        </p:nvSpPr>
        <p:spPr>
          <a:xfrm>
            <a:off x="623263" y="3539708"/>
            <a:ext cx="52289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организация и проведение научных исследований, внедрение их результатов в образовательный и культурно-просветительский процесс, а также повышение престижа татарского языка и культуры в общероссийском и мировом научно-образовательном пространстве</a:t>
            </a:r>
            <a:r>
              <a:rPr lang="ru-RU" dirty="0" smtClean="0">
                <a:effectLst/>
                <a:latin typeface="Onest Regular" pitchFamily="2" charset="0"/>
              </a:rPr>
              <a:t>. </a:t>
            </a:r>
            <a:endParaRPr lang="ru-RU" dirty="0">
              <a:solidFill>
                <a:srgbClr val="00339E"/>
              </a:solidFill>
              <a:latin typeface="Onest Regular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46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94BABE-D112-AB1F-1BA5-D086AFB11181}"/>
              </a:ext>
            </a:extLst>
          </p:cNvPr>
          <p:cNvSpPr txBox="1"/>
          <p:nvPr/>
        </p:nvSpPr>
        <p:spPr>
          <a:xfrm>
            <a:off x="632922" y="2844504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9E50E92-AABF-569E-03A6-12024E863398}"/>
              </a:ext>
            </a:extLst>
          </p:cNvPr>
          <p:cNvSpPr txBox="1"/>
          <p:nvPr/>
        </p:nvSpPr>
        <p:spPr>
          <a:xfrm>
            <a:off x="1259159" y="2921168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/>
              </a:rPr>
              <a:t>Научно-исследовательская и публикационная  деятельность.</a:t>
            </a:r>
          </a:p>
          <a:p>
            <a:endParaRPr lang="ru-RU" dirty="0">
              <a:latin typeface="Onest Regular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EDF150E-F7A0-0729-8156-0D1F09E15784}"/>
              </a:ext>
            </a:extLst>
          </p:cNvPr>
          <p:cNvSpPr txBox="1"/>
          <p:nvPr/>
        </p:nvSpPr>
        <p:spPr>
          <a:xfrm>
            <a:off x="6972954" y="3028308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/>
              </a:rPr>
              <a:t>Методическая  поддержка педагогов и к</a:t>
            </a:r>
            <a:r>
              <a:rPr lang="ru-RU" dirty="0" smtClean="0"/>
              <a:t>ультурно-просветительские инициативы.</a:t>
            </a:r>
            <a:r>
              <a:rPr lang="ru-RU" dirty="0" smtClean="0">
                <a:effectLst/>
              </a:rPr>
              <a:t> </a:t>
            </a:r>
            <a:endParaRPr lang="ru-RU" dirty="0">
              <a:latin typeface="Onest Regular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EC22BDF-2FF6-8F67-5D1A-69391BBD6545}"/>
              </a:ext>
            </a:extLst>
          </p:cNvPr>
          <p:cNvSpPr txBox="1"/>
          <p:nvPr/>
        </p:nvSpPr>
        <p:spPr>
          <a:xfrm>
            <a:off x="6260124" y="283804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AC8182E-C5B4-DCEF-552D-081A63714EAA}"/>
              </a:ext>
            </a:extLst>
          </p:cNvPr>
          <p:cNvSpPr txBox="1"/>
          <p:nvPr/>
        </p:nvSpPr>
        <p:spPr>
          <a:xfrm>
            <a:off x="632922" y="1237586"/>
            <a:ext cx="5627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 НАПРАВЛЕНИЯ ДЕЯТЕЛЬНОСТИ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E94BABE-D112-AB1F-1BA5-D086AFB11181}"/>
              </a:ext>
            </a:extLst>
          </p:cNvPr>
          <p:cNvSpPr txBox="1"/>
          <p:nvPr/>
        </p:nvSpPr>
        <p:spPr>
          <a:xfrm>
            <a:off x="785322" y="4597104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339E"/>
                </a:solidFill>
                <a:latin typeface="Onest Regular" pitchFamily="2" charset="0"/>
              </a:rPr>
              <a:t>3</a:t>
            </a:r>
            <a:endParaRPr lang="ru-RU" sz="60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9E50E92-AABF-569E-03A6-12024E863398}"/>
              </a:ext>
            </a:extLst>
          </p:cNvPr>
          <p:cNvSpPr txBox="1"/>
          <p:nvPr/>
        </p:nvSpPr>
        <p:spPr>
          <a:xfrm>
            <a:off x="1411559" y="4787601"/>
            <a:ext cx="445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/>
              </a:rPr>
              <a:t>Разработка образовательных ресурсов.</a:t>
            </a:r>
            <a:endParaRPr lang="ru-RU" dirty="0">
              <a:latin typeface="Onest Regular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E94BABE-D112-AB1F-1BA5-D086AFB11181}"/>
              </a:ext>
            </a:extLst>
          </p:cNvPr>
          <p:cNvSpPr txBox="1"/>
          <p:nvPr/>
        </p:nvSpPr>
        <p:spPr>
          <a:xfrm>
            <a:off x="6312650" y="4562157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339E"/>
                </a:solidFill>
                <a:latin typeface="Onest Regular" pitchFamily="2" charset="0"/>
              </a:rPr>
              <a:t>4</a:t>
            </a:r>
            <a:endParaRPr lang="ru-RU" sz="60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9E50E92-AABF-569E-03A6-12024E863398}"/>
              </a:ext>
            </a:extLst>
          </p:cNvPr>
          <p:cNvSpPr txBox="1"/>
          <p:nvPr/>
        </p:nvSpPr>
        <p:spPr>
          <a:xfrm>
            <a:off x="7105317" y="4801496"/>
            <a:ext cx="445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/>
              </a:rPr>
              <a:t>Цифровые инновации.</a:t>
            </a:r>
            <a:endParaRPr lang="ru-RU" dirty="0"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784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A3E8BF6-1159-43CB-FB13-BBEDF3E78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DC7C39-C7D7-1FCA-E570-8CC623F53088}"/>
              </a:ext>
            </a:extLst>
          </p:cNvPr>
          <p:cNvSpPr txBox="1"/>
          <p:nvPr/>
        </p:nvSpPr>
        <p:spPr>
          <a:xfrm>
            <a:off x="688489" y="1349405"/>
            <a:ext cx="4448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effectLst/>
                <a:latin typeface="Onest Black" pitchFamily="2" charset="0"/>
              </a:rPr>
              <a:t>НАУЧНАЯ ДЕЯТЕЛЬНОСТЬ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F3C2868-C355-F396-AEB7-F6016CD170C8}"/>
              </a:ext>
            </a:extLst>
          </p:cNvPr>
          <p:cNvSpPr txBox="1"/>
          <p:nvPr/>
        </p:nvSpPr>
        <p:spPr>
          <a:xfrm>
            <a:off x="5832628" y="2800162"/>
            <a:ext cx="56708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Onest Regular" pitchFamily="2" charset="0"/>
              </a:rPr>
              <a:t>Сотрудники центра ведут активную </a:t>
            </a:r>
            <a:r>
              <a:rPr lang="ru-RU" dirty="0" smtClean="0">
                <a:latin typeface="Onest Regular" pitchFamily="2" charset="0"/>
              </a:rPr>
              <a:t>научно-исследовательскую </a:t>
            </a:r>
            <a:r>
              <a:rPr lang="ru-RU" dirty="0">
                <a:latin typeface="Onest Regular" pitchFamily="2" charset="0"/>
              </a:rPr>
              <a:t>работу, публикуют монографии и статьи в журналах, индексируемых в </a:t>
            </a:r>
            <a:r>
              <a:rPr lang="ru-RU" dirty="0" smtClean="0">
                <a:latin typeface="Onest Regular" pitchFamily="2" charset="0"/>
              </a:rPr>
              <a:t>ВАК, </a:t>
            </a:r>
            <a:r>
              <a:rPr lang="ru-RU" dirty="0" err="1" smtClean="0">
                <a:latin typeface="Onest Regular" pitchFamily="2" charset="0"/>
              </a:rPr>
              <a:t>Scopus</a:t>
            </a:r>
            <a:r>
              <a:rPr lang="ru-RU" dirty="0" smtClean="0">
                <a:latin typeface="Onest Regular" pitchFamily="2" charset="0"/>
              </a:rPr>
              <a:t> и </a:t>
            </a:r>
            <a:r>
              <a:rPr lang="ru-RU" dirty="0" err="1" smtClean="0">
                <a:latin typeface="Onest Regular" pitchFamily="2" charset="0"/>
              </a:rPr>
              <a:t>WoS</a:t>
            </a:r>
            <a:r>
              <a:rPr lang="ru-RU" dirty="0" smtClean="0">
                <a:latin typeface="Onest Regular" pitchFamily="2" charset="0"/>
              </a:rPr>
              <a:t>, выступают </a:t>
            </a:r>
            <a:r>
              <a:rPr lang="ru-RU" dirty="0">
                <a:latin typeface="Onest Regular" pitchFamily="2" charset="0"/>
              </a:rPr>
              <a:t>на международных, всероссийских и региональных конференциях, семинарах и круглых столах, </a:t>
            </a:r>
            <a:r>
              <a:rPr lang="ru-RU" dirty="0" smtClean="0">
                <a:latin typeface="Onest Regular" pitchFamily="2" charset="0"/>
              </a:rPr>
              <a:t>продвигают </a:t>
            </a:r>
            <a:r>
              <a:rPr lang="ru-RU" dirty="0">
                <a:latin typeface="Onest Regular" pitchFamily="2" charset="0"/>
              </a:rPr>
              <a:t>татарский язык и культуру в научном </a:t>
            </a:r>
            <a:r>
              <a:rPr lang="ru-RU" dirty="0" smtClean="0">
                <a:latin typeface="Onest Regular" pitchFamily="2" charset="0"/>
              </a:rPr>
              <a:t>сообществе.</a:t>
            </a:r>
            <a:endParaRPr lang="ru-RU" dirty="0">
              <a:solidFill>
                <a:srgbClr val="00339E"/>
              </a:solidFill>
              <a:latin typeface="Onest Regular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69" y="2800162"/>
            <a:ext cx="3918643" cy="247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4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A3E8BF6-1159-43CB-FB13-BBEDF3E78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C393D69-31DE-441F-BFD4-6B48766018AC}"/>
              </a:ext>
            </a:extLst>
          </p:cNvPr>
          <p:cNvSpPr txBox="1"/>
          <p:nvPr/>
        </p:nvSpPr>
        <p:spPr>
          <a:xfrm>
            <a:off x="688490" y="2800162"/>
            <a:ext cx="4448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DC7C39-C7D7-1FCA-E570-8CC623F53088}"/>
              </a:ext>
            </a:extLst>
          </p:cNvPr>
          <p:cNvSpPr txBox="1"/>
          <p:nvPr/>
        </p:nvSpPr>
        <p:spPr>
          <a:xfrm>
            <a:off x="688488" y="1349405"/>
            <a:ext cx="5954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effectLst/>
                <a:latin typeface="Onest Black" pitchFamily="2" charset="0"/>
              </a:rPr>
              <a:t>МЕТОДИЧЕСКАЯ ДЕЯТЕЛЬНОСТЬ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F3C2868-C355-F396-AEB7-F6016CD170C8}"/>
              </a:ext>
            </a:extLst>
          </p:cNvPr>
          <p:cNvSpPr txBox="1"/>
          <p:nvPr/>
        </p:nvSpPr>
        <p:spPr>
          <a:xfrm>
            <a:off x="5832628" y="2800162"/>
            <a:ext cx="56708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Onest Regular" pitchFamily="2" charset="0"/>
              </a:rPr>
              <a:t> Созданы цифровые образовательные ресурсы (ЦОР) к действующим учебно-методическим комплексам (УМК) по татарскому </a:t>
            </a:r>
            <a:r>
              <a:rPr lang="ru-RU" dirty="0" smtClean="0">
                <a:latin typeface="Onest Regular" pitchFamily="2" charset="0"/>
              </a:rPr>
              <a:t>языку.</a:t>
            </a:r>
            <a:endParaRPr lang="ru-RU" dirty="0">
              <a:latin typeface="Onest Regular" pitchFamily="2" charset="0"/>
            </a:endParaRPr>
          </a:p>
          <a:p>
            <a:r>
              <a:rPr lang="ru-RU" dirty="0" smtClean="0">
                <a:latin typeface="Onest Regular" pitchFamily="2" charset="0"/>
              </a:rPr>
              <a:t>Совместно </a:t>
            </a:r>
            <a:r>
              <a:rPr lang="ru-RU" dirty="0">
                <a:latin typeface="Onest Regular" pitchFamily="2" charset="0"/>
              </a:rPr>
              <a:t>с Министерством образования и науки </a:t>
            </a:r>
            <a:r>
              <a:rPr lang="ru-RU" dirty="0" smtClean="0">
                <a:latin typeface="Onest Regular" pitchFamily="2" charset="0"/>
              </a:rPr>
              <a:t>Республики Татарстан </a:t>
            </a:r>
            <a:r>
              <a:rPr lang="ru-RU" dirty="0">
                <a:latin typeface="Onest Regular" pitchFamily="2" charset="0"/>
              </a:rPr>
              <a:t>разрабатываются методические материалы и тренажеры для подготовки учащихся к ОГЭ по родному (татарскому) языку.</a:t>
            </a:r>
            <a:endParaRPr lang="ru-RU" dirty="0">
              <a:solidFill>
                <a:srgbClr val="00339E"/>
              </a:solidFill>
              <a:latin typeface="Onest Regular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40" y="2571562"/>
            <a:ext cx="3584988" cy="321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655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A3E8BF6-1159-43CB-FB13-BBEDF3E78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C393D69-31DE-441F-BFD4-6B48766018AC}"/>
              </a:ext>
            </a:extLst>
          </p:cNvPr>
          <p:cNvSpPr txBox="1"/>
          <p:nvPr/>
        </p:nvSpPr>
        <p:spPr>
          <a:xfrm>
            <a:off x="688490" y="2800162"/>
            <a:ext cx="4448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DC7C39-C7D7-1FCA-E570-8CC623F53088}"/>
              </a:ext>
            </a:extLst>
          </p:cNvPr>
          <p:cNvSpPr txBox="1"/>
          <p:nvPr/>
        </p:nvSpPr>
        <p:spPr>
          <a:xfrm>
            <a:off x="688488" y="1349405"/>
            <a:ext cx="5954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РАЗРАБОТКА ОБРАЗОВАТЕЛЬНЫХ РЕСУРСОВ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F3C2868-C355-F396-AEB7-F6016CD170C8}"/>
              </a:ext>
            </a:extLst>
          </p:cNvPr>
          <p:cNvSpPr txBox="1"/>
          <p:nvPr/>
        </p:nvSpPr>
        <p:spPr>
          <a:xfrm>
            <a:off x="5832628" y="2800162"/>
            <a:ext cx="56708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Onest Regular" pitchFamily="2" charset="0"/>
              </a:rPr>
              <a:t> Разработаны вузовские УМК для студентов, изучающих татарский язык как государственный (уровни А1–С2), и для владеющих языком по дисциплинам языкознания и истории литературы</a:t>
            </a:r>
            <a:r>
              <a:rPr lang="ru-RU" dirty="0" smtClean="0">
                <a:latin typeface="Onest Regular" pitchFamily="2" charset="0"/>
              </a:rPr>
              <a:t>.</a:t>
            </a:r>
          </a:p>
          <a:p>
            <a:r>
              <a:rPr lang="ru-RU" dirty="0">
                <a:latin typeface="Onest Regular" pitchFamily="2" charset="0"/>
              </a:rPr>
              <a:t>Созданы уровневые комплекты тестов для самостоятельной проверки знания татарского языка. Они размещены на платформе «Я знаю татарский язык» (</a:t>
            </a:r>
            <a:r>
              <a:rPr lang="ru-RU" dirty="0">
                <a:solidFill>
                  <a:srgbClr val="1B3BC9"/>
                </a:solidFill>
                <a:latin typeface="Onest Regular" pitchFamily="2" charset="0"/>
              </a:rPr>
              <a:t>https://belem.tatar/), </a:t>
            </a:r>
            <a:r>
              <a:rPr lang="ru-RU" dirty="0">
                <a:latin typeface="Onest Regular" pitchFamily="2" charset="0"/>
              </a:rPr>
              <a:t>где любой желающий </a:t>
            </a:r>
            <a:r>
              <a:rPr lang="ru-RU" dirty="0" smtClean="0">
                <a:latin typeface="Onest Regular" pitchFamily="2" charset="0"/>
              </a:rPr>
              <a:t>в свободном доступе может оценить </a:t>
            </a:r>
            <a:r>
              <a:rPr lang="ru-RU" dirty="0">
                <a:latin typeface="Onest Regular" pitchFamily="2" charset="0"/>
              </a:rPr>
              <a:t>свой уровень и выстроить траекторию </a:t>
            </a:r>
            <a:r>
              <a:rPr lang="ru-RU" dirty="0" smtClean="0">
                <a:latin typeface="Onest Regular" pitchFamily="2" charset="0"/>
              </a:rPr>
              <a:t>дальнейшего обучения</a:t>
            </a:r>
            <a:r>
              <a:rPr lang="ru-RU" dirty="0">
                <a:latin typeface="Onest Regular" pitchFamily="2" charset="0"/>
              </a:rPr>
              <a:t>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94" y="2800162"/>
            <a:ext cx="4280301" cy="265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935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A3E8BF6-1159-43CB-FB13-BBEDF3E78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C393D69-31DE-441F-BFD4-6B48766018AC}"/>
              </a:ext>
            </a:extLst>
          </p:cNvPr>
          <p:cNvSpPr txBox="1"/>
          <p:nvPr/>
        </p:nvSpPr>
        <p:spPr>
          <a:xfrm>
            <a:off x="688490" y="2800162"/>
            <a:ext cx="4448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DC7C39-C7D7-1FCA-E570-8CC623F53088}"/>
              </a:ext>
            </a:extLst>
          </p:cNvPr>
          <p:cNvSpPr txBox="1"/>
          <p:nvPr/>
        </p:nvSpPr>
        <p:spPr>
          <a:xfrm>
            <a:off x="688488" y="1349405"/>
            <a:ext cx="5954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ЦИФРОВЫЕ </a:t>
            </a:r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ИННОВАЦИИ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F3C2868-C355-F396-AEB7-F6016CD170C8}"/>
              </a:ext>
            </a:extLst>
          </p:cNvPr>
          <p:cNvSpPr txBox="1"/>
          <p:nvPr/>
        </p:nvSpPr>
        <p:spPr>
          <a:xfrm>
            <a:off x="5832629" y="2800162"/>
            <a:ext cx="5552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Onest Regular" pitchFamily="2" charset="0"/>
              </a:rPr>
              <a:t> Разработана и запатентована программа для поиска заимствований в текстах на татарском языке («Татарский </a:t>
            </a:r>
            <a:r>
              <a:rPr lang="ru-RU" dirty="0" err="1">
                <a:latin typeface="Onest Regular" pitchFamily="2" charset="0"/>
              </a:rPr>
              <a:t>антиплагиат</a:t>
            </a:r>
            <a:r>
              <a:rPr lang="ru-RU" dirty="0">
                <a:latin typeface="Onest Regular" pitchFamily="2" charset="0"/>
              </a:rPr>
              <a:t>»). Она доступна на серверах КФУ (</a:t>
            </a:r>
            <a:r>
              <a:rPr lang="ru-RU" dirty="0">
                <a:solidFill>
                  <a:srgbClr val="1B3BB9"/>
                </a:solidFill>
                <a:latin typeface="Onest Regular" pitchFamily="2" charset="0"/>
              </a:rPr>
              <a:t>https://tattext.kpfu.ru</a:t>
            </a:r>
            <a:r>
              <a:rPr lang="ru-RU" dirty="0">
                <a:latin typeface="Onest Regular" pitchFamily="2" charset="0"/>
              </a:rPr>
              <a:t>) и Академии наук РТ (</a:t>
            </a:r>
            <a:r>
              <a:rPr lang="ru-RU" dirty="0">
                <a:solidFill>
                  <a:srgbClr val="1B3BB9"/>
                </a:solidFill>
                <a:latin typeface="Onest Regular" pitchFamily="2" charset="0"/>
              </a:rPr>
              <a:t>https://tt.antat.ru/).</a:t>
            </a:r>
          </a:p>
          <a:p>
            <a:r>
              <a:rPr lang="ru-RU" dirty="0">
                <a:latin typeface="Onest Regular" pitchFamily="2" charset="0"/>
              </a:rPr>
              <a:t>Создан портал образовательных ресурсов «Татар </a:t>
            </a:r>
            <a:r>
              <a:rPr lang="ru-RU" dirty="0" err="1">
                <a:latin typeface="Onest Regular" pitchFamily="2" charset="0"/>
              </a:rPr>
              <a:t>галәме</a:t>
            </a:r>
            <a:r>
              <a:rPr lang="ru-RU" dirty="0">
                <a:latin typeface="Onest Regular" pitchFamily="2" charset="0"/>
              </a:rPr>
              <a:t>» (</a:t>
            </a:r>
            <a:r>
              <a:rPr lang="ru-RU" dirty="0">
                <a:solidFill>
                  <a:srgbClr val="1B3BB9"/>
                </a:solidFill>
                <a:latin typeface="Onest Regular" pitchFamily="2" charset="0"/>
              </a:rPr>
              <a:t>tatargalyame.kpfu.ru</a:t>
            </a:r>
            <a:r>
              <a:rPr lang="ru-RU" dirty="0">
                <a:latin typeface="Onest Regular" pitchFamily="2" charset="0"/>
              </a:rPr>
              <a:t>). Универсальный </a:t>
            </a:r>
            <a:r>
              <a:rPr lang="ru-RU" dirty="0" err="1">
                <a:latin typeface="Onest Regular" pitchFamily="2" charset="0"/>
              </a:rPr>
              <a:t>интернет-ресурс</a:t>
            </a:r>
            <a:r>
              <a:rPr lang="ru-RU" dirty="0">
                <a:latin typeface="Onest Regular" pitchFamily="2" charset="0"/>
              </a:rPr>
              <a:t>, объединяет источники, необходимые для обучения на татарском языке и знакомства с </a:t>
            </a:r>
            <a:r>
              <a:rPr lang="ru-RU" dirty="0" smtClean="0">
                <a:latin typeface="Onest Regular" pitchFamily="2" charset="0"/>
              </a:rPr>
              <a:t>культурой.</a:t>
            </a:r>
            <a:endParaRPr lang="ru-RU" dirty="0">
              <a:latin typeface="Onest Regular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0" y="2359582"/>
            <a:ext cx="4002592" cy="334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554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94BABE-D112-AB1F-1BA5-D086AFB11181}"/>
              </a:ext>
            </a:extLst>
          </p:cNvPr>
          <p:cNvSpPr txBox="1"/>
          <p:nvPr/>
        </p:nvSpPr>
        <p:spPr>
          <a:xfrm>
            <a:off x="632922" y="2844504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9E50E92-AABF-569E-03A6-12024E863398}"/>
              </a:ext>
            </a:extLst>
          </p:cNvPr>
          <p:cNvSpPr txBox="1"/>
          <p:nvPr/>
        </p:nvSpPr>
        <p:spPr>
          <a:xfrm>
            <a:off x="1259159" y="2921168"/>
            <a:ext cx="44576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Подготовка проектов по совершенствованию образовательной политики в сфере подготовки </a:t>
            </a:r>
            <a:r>
              <a:rPr lang="ru-RU" dirty="0" smtClean="0"/>
              <a:t>национальных педагогических кадров.</a:t>
            </a:r>
            <a:endParaRPr lang="ru-RU" dirty="0" smtClean="0">
              <a:effectLst/>
            </a:endParaRPr>
          </a:p>
          <a:p>
            <a:endParaRPr lang="ru-RU" dirty="0">
              <a:latin typeface="Onest Regular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EDF150E-F7A0-0729-8156-0D1F09E15784}"/>
              </a:ext>
            </a:extLst>
          </p:cNvPr>
          <p:cNvSpPr txBox="1"/>
          <p:nvPr/>
        </p:nvSpPr>
        <p:spPr>
          <a:xfrm>
            <a:off x="6972954" y="3028308"/>
            <a:ext cx="445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Модернизация и разработка новых УМК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обучению родному языку и культуре</a:t>
            </a:r>
            <a:r>
              <a:rPr lang="ru-RU" dirty="0" smtClean="0"/>
              <a:t>.</a:t>
            </a:r>
            <a:r>
              <a:rPr lang="ru-RU" dirty="0" smtClean="0">
                <a:effectLst/>
              </a:rPr>
              <a:t> </a:t>
            </a:r>
            <a:endParaRPr lang="ru-RU" dirty="0">
              <a:latin typeface="Onest Regular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EC22BDF-2FF6-8F67-5D1A-69391BBD6545}"/>
              </a:ext>
            </a:extLst>
          </p:cNvPr>
          <p:cNvSpPr txBox="1"/>
          <p:nvPr/>
        </p:nvSpPr>
        <p:spPr>
          <a:xfrm>
            <a:off x="6260124" y="2838040"/>
            <a:ext cx="575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339E"/>
                </a:solidFill>
                <a:latin typeface="Onest Regular" pitchFamily="2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AC8182E-C5B4-DCEF-552D-081A63714EAA}"/>
              </a:ext>
            </a:extLst>
          </p:cNvPr>
          <p:cNvSpPr txBox="1"/>
          <p:nvPr/>
        </p:nvSpPr>
        <p:spPr>
          <a:xfrm>
            <a:off x="632922" y="1237586"/>
            <a:ext cx="5627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 НОВЫЕ ВЫЗОВЫ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E94BABE-D112-AB1F-1BA5-D086AFB11181}"/>
              </a:ext>
            </a:extLst>
          </p:cNvPr>
          <p:cNvSpPr txBox="1"/>
          <p:nvPr/>
        </p:nvSpPr>
        <p:spPr>
          <a:xfrm>
            <a:off x="785322" y="4597104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339E"/>
                </a:solidFill>
                <a:latin typeface="Onest Regular" pitchFamily="2" charset="0"/>
              </a:rPr>
              <a:t>3</a:t>
            </a:r>
            <a:endParaRPr lang="ru-RU" sz="60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9E50E92-AABF-569E-03A6-12024E863398}"/>
              </a:ext>
            </a:extLst>
          </p:cNvPr>
          <p:cNvSpPr txBox="1"/>
          <p:nvPr/>
        </p:nvSpPr>
        <p:spPr>
          <a:xfrm>
            <a:off x="1411559" y="4787601"/>
            <a:ext cx="4457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Организация теоретических и экспериментальных исследований по актуальным проблемам развития родных языков и культур</a:t>
            </a:r>
            <a:r>
              <a:rPr lang="ru-RU" dirty="0" smtClean="0"/>
              <a:t>.</a:t>
            </a:r>
            <a:endParaRPr lang="ru-RU" dirty="0">
              <a:latin typeface="Onest Regular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E94BABE-D112-AB1F-1BA5-D086AFB11181}"/>
              </a:ext>
            </a:extLst>
          </p:cNvPr>
          <p:cNvSpPr txBox="1"/>
          <p:nvPr/>
        </p:nvSpPr>
        <p:spPr>
          <a:xfrm>
            <a:off x="6312650" y="4562157"/>
            <a:ext cx="47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339E"/>
                </a:solidFill>
                <a:latin typeface="Onest Regular" pitchFamily="2" charset="0"/>
              </a:rPr>
              <a:t>4</a:t>
            </a:r>
            <a:endParaRPr lang="ru-RU" sz="60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9E50E92-AABF-569E-03A6-12024E863398}"/>
              </a:ext>
            </a:extLst>
          </p:cNvPr>
          <p:cNvSpPr txBox="1"/>
          <p:nvPr/>
        </p:nvSpPr>
        <p:spPr>
          <a:xfrm>
            <a:off x="7105317" y="4801496"/>
            <a:ext cx="445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Расширение использования </a:t>
            </a:r>
            <a:r>
              <a:rPr lang="ru-RU" dirty="0"/>
              <a:t>возможностей цифровой образовательной среды </a:t>
            </a:r>
            <a:r>
              <a:rPr lang="ru-RU" dirty="0" smtClean="0"/>
              <a:t>в обучении родному языку и культуре.</a:t>
            </a:r>
            <a:endParaRPr lang="ru-RU" dirty="0"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107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370</Words>
  <Application>Microsoft Office PowerPoint</Application>
  <PresentationFormat>Произвольный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Admin</cp:lastModifiedBy>
  <cp:revision>20</cp:revision>
  <dcterms:created xsi:type="dcterms:W3CDTF">2025-03-19T07:31:17Z</dcterms:created>
  <dcterms:modified xsi:type="dcterms:W3CDTF">2025-11-24T05:40:31Z</dcterms:modified>
</cp:coreProperties>
</file>